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4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ucha\Desktop\Recently\Post-Test\&#3610;&#3657;&#3634;&#3609;&#3610;&#3638;&#3591;&#3617;&#3632;&#3621;&#3641;\&#3649;&#3610;&#3610;&#3610;&#3633;&#3609;&#3607;&#3638;&#3585;&#3588;&#3632;&#3649;&#3609;&#3609;\&#3610;&#3657;&#3634;&#3609;&#3610;&#3638;&#3591;&#3617;&#3632;&#3621;&#3641;_&#3611;.1_&#3649;&#3610;&#3610;&#3610;&#3633;&#3609;&#3607;&#3638;&#3585;&#3588;&#3632;&#3649;&#3609;&#3609;&#3649;&#3621;&#3632;&#3585;&#3634;&#3619;&#3623;&#3636;&#3648;&#3588;&#3619;&#3634;&#3632;&#3627;&#3660;%20ES%20&#3612;&#3621;&#3585;&#3634;&#3619;&#3607;&#3604;&#3626;&#3629;&#3610;&#3649;&#3610;&#3610;&#3607;&#3604;&#3626;&#3629;&#3610;%20&#3629;.&#3652;&#3595;&#3627;&#3609;&#3633;&#361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ucha\Desktop\Recently\Post-Test\&#3610;&#3657;&#3634;&#3609;&#3610;&#3638;&#3591;&#3617;&#3632;&#3621;&#3641;\&#3649;&#3610;&#3610;&#3610;&#3633;&#3609;&#3607;&#3638;&#3585;&#3588;&#3632;&#3649;&#3609;&#3609;\&#3610;&#3657;&#3634;&#3609;&#3610;&#3638;&#3591;&#3617;&#3632;&#3621;&#3641;_&#3611;.1_&#3649;&#3610;&#3610;&#3610;&#3633;&#3609;&#3607;&#3638;&#3585;&#3588;&#3632;&#3649;&#3609;&#3609;&#3649;&#3621;&#3632;&#3585;&#3634;&#3619;&#3623;&#3636;&#3648;&#3588;&#3619;&#3634;&#3632;&#3627;&#3660;%20ES%20&#3612;&#3621;&#3585;&#3634;&#3619;&#3607;&#3604;&#3626;&#3629;&#3610;&#3649;&#3610;&#3610;&#3607;&#3604;&#3626;&#3629;&#3610;%20&#3629;.&#3652;&#3595;&#3627;&#3609;&#3633;&#361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th-TH" sz="1400" u="none" dirty="0">
                <a:solidFill>
                  <a:srgbClr val="C0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คะแนนเฉลี่ย</a:t>
            </a:r>
          </a:p>
        </c:rich>
      </c:tx>
      <c:layout>
        <c:manualLayout>
          <c:xMode val="edge"/>
          <c:yMode val="edge"/>
          <c:x val="0.29228471797897221"/>
          <c:y val="1.787416017224675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92957984900292"/>
          <c:y val="5.2922176840891226E-2"/>
          <c:w val="0.81707350103260312"/>
          <c:h val="0.66317689343930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คะแนนเฉลี่ย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3C-48BE-93E7-15B362A8DD63}"/>
              </c:ext>
            </c:extLst>
          </c:dPt>
          <c:dLbls>
            <c:dLbl>
              <c:idx val="0"/>
              <c:layout>
                <c:manualLayout>
                  <c:x val="7.122163460525484E-3"/>
                  <c:y val="3.5659250343502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71376498598849"/>
                      <c:h val="0.186110006086137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63C-48BE-93E7-15B362A8DD63}"/>
                </c:ext>
              </c:extLst>
            </c:dLbl>
            <c:dLbl>
              <c:idx val="1"/>
              <c:layout>
                <c:manualLayout>
                  <c:x val="6.2476279560444879E-3"/>
                  <c:y val="1.105176088090702E-2"/>
                </c:manualLayout>
              </c:layout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rgbClr val="FFC000"/>
                      </a:solidFill>
                      <a:latin typeface="Kanit" panose="00000500000000000000" pitchFamily="2" charset="-34"/>
                      <a:ea typeface="+mn-ea"/>
                      <a:cs typeface="Kanit" panose="00000500000000000000" pitchFamily="2" charset="-34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98132371309874"/>
                      <c:h val="9.01522818860150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63C-48BE-93E7-15B362A8DD63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rgbClr val="267ADD"/>
                    </a:solidFill>
                    <a:latin typeface="Kanit" panose="00000500000000000000" pitchFamily="2" charset="-34"/>
                    <a:ea typeface="+mn-ea"/>
                    <a:cs typeface="Kanit" panose="00000500000000000000" pitchFamily="2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44.68</c:v>
                </c:pt>
                <c:pt idx="1">
                  <c:v>65.930000000000007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C-48BE-93E7-15B362A8D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88353152"/>
        <c:axId val="988355648"/>
      </c:barChart>
      <c:catAx>
        <c:axId val="988353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88355648"/>
        <c:crosses val="autoZero"/>
        <c:auto val="1"/>
        <c:lblAlgn val="ctr"/>
        <c:lblOffset val="100"/>
        <c:noMultiLvlLbl val="0"/>
      </c:catAx>
      <c:valAx>
        <c:axId val="98835564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Kanit" panose="00000500000000000000" pitchFamily="2" charset="-34"/>
                <a:ea typeface="+mn-ea"/>
                <a:cs typeface="Kanit" panose="00000500000000000000" pitchFamily="2" charset="-34"/>
              </a:defRPr>
            </a:pPr>
            <a:endParaRPr lang="en-US"/>
          </a:p>
        </c:txPr>
        <c:crossAx val="98835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38625397694947"/>
          <c:y val="0.71460764809961486"/>
          <c:w val="0.56053917953688293"/>
          <c:h val="0.150392747863790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anit" panose="00000500000000000000" pitchFamily="2" charset="-34"/>
              <a:ea typeface="+mn-ea"/>
              <a:cs typeface="Kanit" panose="00000500000000000000" pitchFamily="2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ECE9F3"/>
    </a:solidFill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ด้านการอ่าน (</a:t>
            </a:r>
            <a:r>
              <a:rPr lang="en-US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8</a:t>
            </a:r>
            <a:r>
              <a:rPr lang="th-TH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  <a:endParaRPr lang="en-US" sz="1100" b="1" u="none" dirty="0">
              <a:latin typeface="Kanit" panose="00000500000000000000" pitchFamily="2" charset="-34"/>
              <a:cs typeface="Kanit" panose="00000500000000000000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พื้นเสียงแม่ ก กา</c:v>
                </c:pt>
                <c:pt idx="1">
                  <c:v>แม่ ก กา</c:v>
                </c:pt>
                <c:pt idx="2">
                  <c:v>พื้นเสียงตัวสะกด</c:v>
                </c:pt>
                <c:pt idx="3">
                  <c:v>คำที่มีตัวสะกด</c:v>
                </c:pt>
                <c:pt idx="4">
                  <c:v>คำควบกล้ำ</c:v>
                </c:pt>
                <c:pt idx="5">
                  <c:v>อักษรนำ</c:v>
                </c:pt>
                <c:pt idx="6">
                  <c:v>เรียงพยางค์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7.04</c:v>
                </c:pt>
                <c:pt idx="1">
                  <c:v>5.96</c:v>
                </c:pt>
                <c:pt idx="2">
                  <c:v>4.82</c:v>
                </c:pt>
                <c:pt idx="3">
                  <c:v>4.18</c:v>
                </c:pt>
                <c:pt idx="4">
                  <c:v>2.57</c:v>
                </c:pt>
                <c:pt idx="5">
                  <c:v>3.86</c:v>
                </c:pt>
                <c:pt idx="6">
                  <c:v>3.32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E-4FC8-BAC6-CB392D854A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พื้นเสียงแม่ ก กา</c:v>
                </c:pt>
                <c:pt idx="1">
                  <c:v>แม่ ก กา</c:v>
                </c:pt>
                <c:pt idx="2">
                  <c:v>พื้นเสียงตัวสะกด</c:v>
                </c:pt>
                <c:pt idx="3">
                  <c:v>คำที่มีตัวสะกด</c:v>
                </c:pt>
                <c:pt idx="4">
                  <c:v>คำควบกล้ำ</c:v>
                </c:pt>
                <c:pt idx="5">
                  <c:v>อักษรนำ</c:v>
                </c:pt>
                <c:pt idx="6">
                  <c:v>เรียงพยางค์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7.79</c:v>
                </c:pt>
                <c:pt idx="1">
                  <c:v>6.79</c:v>
                </c:pt>
                <c:pt idx="2">
                  <c:v>6.29</c:v>
                </c:pt>
                <c:pt idx="3">
                  <c:v>6.11</c:v>
                </c:pt>
                <c:pt idx="4">
                  <c:v>5.21</c:v>
                </c:pt>
                <c:pt idx="5">
                  <c:v>5.89</c:v>
                </c:pt>
                <c:pt idx="6">
                  <c:v>5.64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DE-4FC8-BAC6-CB392D854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916927"/>
        <c:axId val="925220463"/>
      </c:barChart>
      <c:catAx>
        <c:axId val="9159169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Kanit" panose="00000500000000000000" pitchFamily="2" charset="-34"/>
                <a:ea typeface="+mn-ea"/>
                <a:cs typeface="Kanit" panose="00000500000000000000" pitchFamily="2" charset="-34"/>
              </a:defRPr>
            </a:pPr>
            <a:endParaRPr lang="en-US"/>
          </a:p>
        </c:txPr>
        <c:crossAx val="925220463"/>
        <c:crosses val="autoZero"/>
        <c:auto val="1"/>
        <c:lblAlgn val="ctr"/>
        <c:lblOffset val="100"/>
        <c:noMultiLvlLbl val="0"/>
      </c:catAx>
      <c:valAx>
        <c:axId val="925220463"/>
        <c:scaling>
          <c:orientation val="minMax"/>
          <c:max val="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Kanit" panose="00000500000000000000" pitchFamily="2" charset="-34"/>
                <a:ea typeface="+mn-ea"/>
                <a:cs typeface="Kanit" panose="00000500000000000000" pitchFamily="2" charset="-34"/>
              </a:defRPr>
            </a:pPr>
            <a:endParaRPr lang="en-US"/>
          </a:p>
        </c:txPr>
        <c:crossAx val="915916927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anit" panose="00000500000000000000" pitchFamily="2" charset="-34"/>
              <a:ea typeface="+mn-ea"/>
              <a:cs typeface="Kanit" panose="00000500000000000000" pitchFamily="2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ด้านการเขียน (</a:t>
            </a:r>
            <a:r>
              <a:rPr lang="en-US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4</a:t>
            </a:r>
            <a:r>
              <a:rPr lang="th-TH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  <a:endParaRPr lang="en-US" sz="1100" b="1" u="none" dirty="0">
              <a:latin typeface="Kanit" panose="00000500000000000000" pitchFamily="2" charset="-34"/>
              <a:cs typeface="Kanit" panose="00000500000000000000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พื้นเสียงแม่ ก กา</c:v>
                </c:pt>
                <c:pt idx="1">
                  <c:v>แม่ ก กา</c:v>
                </c:pt>
                <c:pt idx="2">
                  <c:v>พื้นเสียงตัวสะกด</c:v>
                </c:pt>
                <c:pt idx="3">
                  <c:v>คำที่มีตัวสะกด</c:v>
                </c:pt>
                <c:pt idx="4">
                  <c:v>คำควบกล้ำ</c:v>
                </c:pt>
                <c:pt idx="5">
                  <c:v>อักษรนำ</c:v>
                </c:pt>
                <c:pt idx="6">
                  <c:v>เรียงพยางค์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1.36</c:v>
                </c:pt>
                <c:pt idx="1">
                  <c:v>1.1399999999999999</c:v>
                </c:pt>
                <c:pt idx="2">
                  <c:v>0.56999999999999995</c:v>
                </c:pt>
                <c:pt idx="3">
                  <c:v>0.21</c:v>
                </c:pt>
                <c:pt idx="4">
                  <c:v>0.21</c:v>
                </c:pt>
                <c:pt idx="5">
                  <c:v>0.25</c:v>
                </c:pt>
                <c:pt idx="6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0-4B25-B5F2-C058E5D8FB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พื้นเสียงแม่ ก กา</c:v>
                </c:pt>
                <c:pt idx="1">
                  <c:v>แม่ ก กา</c:v>
                </c:pt>
                <c:pt idx="2">
                  <c:v>พื้นเสียงตัวสะกด</c:v>
                </c:pt>
                <c:pt idx="3">
                  <c:v>คำที่มีตัวสะกด</c:v>
                </c:pt>
                <c:pt idx="4">
                  <c:v>คำควบกล้ำ</c:v>
                </c:pt>
                <c:pt idx="5">
                  <c:v>อักษรนำ</c:v>
                </c:pt>
                <c:pt idx="6">
                  <c:v>เรียงพยางค์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2.79</c:v>
                </c:pt>
                <c:pt idx="1">
                  <c:v>2.1800000000000002</c:v>
                </c:pt>
                <c:pt idx="2">
                  <c:v>1.86</c:v>
                </c:pt>
                <c:pt idx="3">
                  <c:v>0.86</c:v>
                </c:pt>
                <c:pt idx="4">
                  <c:v>1.1399999999999999</c:v>
                </c:pt>
                <c:pt idx="5">
                  <c:v>0.79</c:v>
                </c:pt>
                <c:pt idx="6">
                  <c:v>1.64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10-4B25-B5F2-C058E5D8F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916927"/>
        <c:axId val="925220463"/>
      </c:barChart>
      <c:catAx>
        <c:axId val="9159169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Kanit" panose="00000500000000000000" pitchFamily="2" charset="-34"/>
                <a:ea typeface="+mn-ea"/>
                <a:cs typeface="Kanit" panose="00000500000000000000" pitchFamily="2" charset="-34"/>
              </a:defRPr>
            </a:pPr>
            <a:endParaRPr lang="en-US"/>
          </a:p>
        </c:txPr>
        <c:crossAx val="925220463"/>
        <c:crosses val="autoZero"/>
        <c:auto val="1"/>
        <c:lblAlgn val="ctr"/>
        <c:lblOffset val="100"/>
        <c:noMultiLvlLbl val="0"/>
      </c:catAx>
      <c:valAx>
        <c:axId val="925220463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Kanit" panose="00000500000000000000" pitchFamily="2" charset="-34"/>
                <a:ea typeface="+mn-ea"/>
                <a:cs typeface="Kanit" panose="00000500000000000000" pitchFamily="2" charset="-34"/>
              </a:defRPr>
            </a:pPr>
            <a:endParaRPr lang="en-US"/>
          </a:p>
        </c:txPr>
        <c:crossAx val="915916927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Kanit" panose="00000500000000000000" pitchFamily="2" charset="-34"/>
              <a:ea typeface="+mn-ea"/>
              <a:cs typeface="Kanit" panose="00000500000000000000" pitchFamily="2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1000" b="1" u="none" dirty="0">
                <a:latin typeface="Kanit" panose="00000500000000000000" pitchFamily="2" charset="-34"/>
                <a:cs typeface="Kanit" panose="00000500000000000000" pitchFamily="2" charset="-34"/>
              </a:rPr>
              <a:t>ด้านการเชื่อมโยงความหมาย</a:t>
            </a:r>
            <a:r>
              <a:rPr lang="en-US" sz="1000" b="1" u="none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000" b="1" u="none" dirty="0">
                <a:latin typeface="Kanit" panose="00000500000000000000" pitchFamily="2" charset="-34"/>
                <a:cs typeface="Kanit" panose="00000500000000000000" pitchFamily="2" charset="-34"/>
              </a:rPr>
              <a:t>(</a:t>
            </a:r>
            <a:r>
              <a:rPr lang="en-US" sz="1000" b="1" u="none" dirty="0">
                <a:latin typeface="Kanit" panose="00000500000000000000" pitchFamily="2" charset="-34"/>
                <a:cs typeface="Kanit" panose="00000500000000000000" pitchFamily="2" charset="-34"/>
              </a:rPr>
              <a:t>6</a:t>
            </a:r>
            <a:r>
              <a:rPr lang="th-TH" sz="1000" b="1" u="none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  <a:endParaRPr lang="en-US" sz="1000" b="1" u="none" dirty="0">
              <a:latin typeface="Kanit" panose="00000500000000000000" pitchFamily="2" charset="-34"/>
              <a:cs typeface="Kanit" panose="00000500000000000000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การเชื่อมโยงความหมาย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8-40A0-8C9E-A12D9FE1DA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การเชื่อมโยงความหมาย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88-40A0-8C9E-A12D9FE1D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916927"/>
        <c:axId val="925220463"/>
      </c:barChart>
      <c:catAx>
        <c:axId val="9159169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5220463"/>
        <c:crosses val="autoZero"/>
        <c:auto val="1"/>
        <c:lblAlgn val="ctr"/>
        <c:lblOffset val="100"/>
        <c:noMultiLvlLbl val="0"/>
      </c:catAx>
      <c:valAx>
        <c:axId val="925220463"/>
        <c:scaling>
          <c:orientation val="minMax"/>
          <c:max val="6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Kanit" panose="00000500000000000000" pitchFamily="2" charset="-34"/>
                <a:ea typeface="+mn-ea"/>
                <a:cs typeface="Kanit" panose="00000500000000000000" pitchFamily="2" charset="-34"/>
              </a:defRPr>
            </a:pPr>
            <a:endParaRPr lang="en-US"/>
          </a:p>
        </c:txPr>
        <c:crossAx val="915916927"/>
        <c:crosses val="autoZero"/>
        <c:crossBetween val="between"/>
        <c:majorUnit val="2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ด้านการคิดวิเคราะห์</a:t>
            </a:r>
            <a:r>
              <a:rPr lang="en-US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(</a:t>
            </a:r>
            <a:r>
              <a:rPr lang="en-US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5</a:t>
            </a:r>
            <a:r>
              <a:rPr lang="th-TH" sz="1100" b="1" u="none" dirty="0">
                <a:latin typeface="Kanit" panose="00000500000000000000" pitchFamily="2" charset="-34"/>
                <a:cs typeface="Kanit" panose="00000500000000000000" pitchFamily="2" charset="-34"/>
              </a:rPr>
              <a:t>)</a:t>
            </a:r>
            <a:endParaRPr lang="en-US" sz="1100" b="1" u="none" dirty="0">
              <a:latin typeface="Kanit" panose="00000500000000000000" pitchFamily="2" charset="-34"/>
              <a:cs typeface="Kanit" panose="00000500000000000000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การคิดวิเคราะห์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6-49F8-AD9F-8DBE17B712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การคิดวิเคราะห์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6-49F8-AD9F-8DBE17B71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916927"/>
        <c:axId val="925220463"/>
      </c:barChart>
      <c:catAx>
        <c:axId val="9159169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5220463"/>
        <c:crosses val="autoZero"/>
        <c:auto val="1"/>
        <c:lblAlgn val="ctr"/>
        <c:lblOffset val="100"/>
        <c:noMultiLvlLbl val="0"/>
      </c:catAx>
      <c:valAx>
        <c:axId val="925220463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Kanit" panose="00000500000000000000" pitchFamily="2" charset="-34"/>
                <a:ea typeface="+mn-ea"/>
                <a:cs typeface="Kanit" panose="00000500000000000000" pitchFamily="2" charset="-34"/>
              </a:defRPr>
            </a:pPr>
            <a:endParaRPr lang="en-US"/>
          </a:p>
        </c:txPr>
        <c:crossAx val="915916927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val>
            <c:numRef>
              <c:f>'Test ES'!$I$9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D-451E-9B81-FD039C102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03397183"/>
        <c:axId val="26421871"/>
      </c:barChart>
      <c:catAx>
        <c:axId val="303397183"/>
        <c:scaling>
          <c:orientation val="minMax"/>
        </c:scaling>
        <c:delete val="1"/>
        <c:axPos val="l"/>
        <c:majorTickMark val="none"/>
        <c:minorTickMark val="none"/>
        <c:tickLblPos val="nextTo"/>
        <c:crossAx val="26421871"/>
        <c:crosses val="autoZero"/>
        <c:auto val="1"/>
        <c:lblAlgn val="ctr"/>
        <c:lblOffset val="100"/>
        <c:noMultiLvlLbl val="0"/>
      </c:catAx>
      <c:valAx>
        <c:axId val="26421871"/>
        <c:scaling>
          <c:orientation val="minMax"/>
          <c:max val="90"/>
          <c:min val="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397183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46130714721045E-3"/>
          <c:y val="9.4039170279924589E-2"/>
          <c:w val="0.94268594503061087"/>
          <c:h val="0.90445171562860782"/>
        </c:manualLayout>
      </c:layout>
      <c:lineChart>
        <c:grouping val="standard"/>
        <c:varyColors val="0"/>
        <c:ser>
          <c:idx val="0"/>
          <c:order val="0"/>
          <c:tx>
            <c:strRef>
              <c:f>'Test ES'!$D$41</c:f>
              <c:strCache>
                <c:ptCount val="1"/>
                <c:pt idx="0">
                  <c:v>Pre</c:v>
                </c:pt>
              </c:strCache>
            </c:strRef>
          </c:tx>
          <c:spPr>
            <a:ln w="28575" cap="rnd">
              <a:solidFill>
                <a:srgbClr val="267ADD"/>
              </a:solidFill>
              <a:round/>
            </a:ln>
            <a:effectLst/>
          </c:spPr>
          <c:marker>
            <c:symbol val="none"/>
          </c:marker>
          <c:cat>
            <c:numRef>
              <c:f>'Test ES'!$C$42:$C$153</c:f>
              <c:numCache>
                <c:formatCode>General</c:formatCode>
                <c:ptCount val="96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'Test ES'!$D$42:$D$153</c:f>
              <c:numCache>
                <c:formatCode>General</c:formatCode>
                <c:ptCount val="96"/>
                <c:pt idx="1">
                  <c:v>2.5364392531975273E-3</c:v>
                </c:pt>
                <c:pt idx="2">
                  <c:v>2.7724552187989473E-3</c:v>
                </c:pt>
                <c:pt idx="3">
                  <c:v>3.0241947429343117E-3</c:v>
                </c:pt>
                <c:pt idx="4">
                  <c:v>3.2920021311504443E-3</c:v>
                </c:pt>
                <c:pt idx="5">
                  <c:v>3.5761489626499306E-3</c:v>
                </c:pt>
                <c:pt idx="6">
                  <c:v>3.8768253222458008E-3</c:v>
                </c:pt>
                <c:pt idx="7">
                  <c:v>4.1941311404775361E-3</c:v>
                </c:pt>
                <c:pt idx="8">
                  <c:v>4.5280677625791944E-3</c:v>
                </c:pt>
                <c:pt idx="9">
                  <c:v>4.8785298738294649E-3</c:v>
                </c:pt>
                <c:pt idx="10">
                  <c:v>5.2452979140436475E-3</c:v>
                </c:pt>
                <c:pt idx="11">
                  <c:v>5.6280311173553281E-3</c:v>
                </c:pt>
                <c:pt idx="12">
                  <c:v>6.0262613147669796E-3</c:v>
                </c:pt>
                <c:pt idx="13">
                  <c:v>6.4393876360372918E-3</c:v>
                </c:pt>
                <c:pt idx="14">
                  <c:v>6.8666722441653553E-3</c:v>
                </c:pt>
                <c:pt idx="15">
                  <c:v>7.3072372299139788E-3</c:v>
                </c:pt>
                <c:pt idx="16">
                  <c:v>7.7600627854177082E-3</c:v>
                </c:pt>
                <c:pt idx="17">
                  <c:v>8.2239867649267929E-3</c:v>
                </c:pt>
                <c:pt idx="18">
                  <c:v>8.6977057271812926E-3</c:v>
                </c:pt>
                <c:pt idx="19">
                  <c:v>9.1797775378816265E-3</c:v>
                </c:pt>
                <c:pt idx="20">
                  <c:v>9.6686255923729893E-3</c:v>
                </c:pt>
                <c:pt idx="21">
                  <c:v>1.0162544698199294E-2</c:v>
                </c:pt>
                <c:pt idx="22">
                  <c:v>1.0659708634873543E-2</c:v>
                </c:pt>
                <c:pt idx="23">
                  <c:v>1.1158179384374693E-2</c:v>
                </c:pt>
                <c:pt idx="24">
                  <c:v>1.1655918000886547E-2</c:v>
                </c:pt>
                <c:pt idx="25">
                  <c:v>1.2150797062554933E-2</c:v>
                </c:pt>
                <c:pt idx="26">
                  <c:v>1.2640614622006078E-2</c:v>
                </c:pt>
                <c:pt idx="27">
                  <c:v>1.3123109546520337E-2</c:v>
                </c:pt>
                <c:pt idx="28">
                  <c:v>1.3595978113587938E-2</c:v>
                </c:pt>
                <c:pt idx="29">
                  <c:v>1.4056891703592474E-2</c:v>
                </c:pt>
                <c:pt idx="30">
                  <c:v>1.450351540907437E-2</c:v>
                </c:pt>
                <c:pt idx="31">
                  <c:v>1.4933527359907254E-2</c:v>
                </c:pt>
                <c:pt idx="32">
                  <c:v>1.5344638546233842E-2</c:v>
                </c:pt>
                <c:pt idx="33">
                  <c:v>1.573461290657565E-2</c:v>
                </c:pt>
                <c:pt idx="34">
                  <c:v>1.610128743752369E-2</c:v>
                </c:pt>
                <c:pt idx="35">
                  <c:v>1.6442592074147021E-2</c:v>
                </c:pt>
                <c:pt idx="36">
                  <c:v>1.6756569086965288E-2</c:v>
                </c:pt>
                <c:pt idx="37">
                  <c:v>1.7041391742187259E-2</c:v>
                </c:pt>
                <c:pt idx="38">
                  <c:v>1.7295381977004708E-2</c:v>
                </c:pt>
                <c:pt idx="39">
                  <c:v>1.751702685104839E-2</c:v>
                </c:pt>
                <c:pt idx="40">
                  <c:v>1.7704993548571898E-2</c:v>
                </c:pt>
                <c:pt idx="41">
                  <c:v>1.7858142723353117E-2</c:v>
                </c:pt>
                <c:pt idx="42">
                  <c:v>1.7975539999430561E-2</c:v>
                </c:pt>
                <c:pt idx="43">
                  <c:v>1.8056465465281019E-2</c:v>
                </c:pt>
                <c:pt idx="44">
                  <c:v>1.8100421026479782E-2</c:v>
                </c:pt>
                <c:pt idx="45">
                  <c:v>1.8107135511784434E-2</c:v>
                </c:pt>
                <c:pt idx="46">
                  <c:v>1.807656745941142E-2</c:v>
                </c:pt>
                <c:pt idx="47">
                  <c:v>1.8008905543452487E-2</c:v>
                </c:pt>
                <c:pt idx="48">
                  <c:v>1.7904566634295373E-2</c:v>
                </c:pt>
                <c:pt idx="49">
                  <c:v>1.7764191520944304E-2</c:v>
                </c:pt>
                <c:pt idx="50">
                  <c:v>1.7588638356651035E-2</c:v>
                </c:pt>
                <c:pt idx="51">
                  <c:v>1.7378973921650175E-2</c:v>
                </c:pt>
                <c:pt idx="52">
                  <c:v>1.7136462827450488E-2</c:v>
                </c:pt>
                <c:pt idx="53">
                  <c:v>1.6862554815514835E-2</c:v>
                </c:pt>
                <c:pt idx="54">
                  <c:v>1.6558870328762378E-2</c:v>
                </c:pt>
                <c:pt idx="55">
                  <c:v>1.6227184556707845E-2</c:v>
                </c:pt>
                <c:pt idx="56">
                  <c:v>1.5869410173844436E-2</c:v>
                </c:pt>
                <c:pt idx="57">
                  <c:v>1.5487579005787983E-2</c:v>
                </c:pt>
                <c:pt idx="58">
                  <c:v>1.5083822868523425E-2</c:v>
                </c:pt>
                <c:pt idx="59">
                  <c:v>1.4660353832709395E-2</c:v>
                </c:pt>
                <c:pt idx="60">
                  <c:v>1.4219444167370551E-2</c:v>
                </c:pt>
                <c:pt idx="61">
                  <c:v>1.3763406215494333E-2</c:v>
                </c:pt>
                <c:pt idx="62">
                  <c:v>1.3294572448187022E-2</c:v>
                </c:pt>
                <c:pt idx="63">
                  <c:v>1.2815275934349573E-2</c:v>
                </c:pt>
                <c:pt idx="64">
                  <c:v>1.2327831449594637E-2</c:v>
                </c:pt>
                <c:pt idx="65">
                  <c:v>1.1834517431693109E-2</c:v>
                </c:pt>
                <c:pt idx="66">
                  <c:v>1.1337558970616109E-2</c:v>
                </c:pt>
                <c:pt idx="67">
                  <c:v>1.0839111999672567E-2</c:v>
                </c:pt>
                <c:pt idx="68">
                  <c:v>1.0341248830811871E-2</c:v>
                </c:pt>
                <c:pt idx="69">
                  <c:v>9.8459451523626191E-3</c:v>
                </c:pt>
                <c:pt idx="70">
                  <c:v>9.3550685818169707E-3</c:v>
                </c:pt>
                <c:pt idx="71">
                  <c:v>8.8703688402469744E-3</c:v>
                </c:pt>
                <c:pt idx="72">
                  <c:v>8.3934695890404854E-3</c:v>
                </c:pt>
                <c:pt idx="73">
                  <c:v>7.9258619443320025E-3</c:v>
                </c:pt>
                <c:pt idx="74">
                  <c:v>7.4688996602050896E-3</c:v>
                </c:pt>
                <c:pt idx="75">
                  <c:v>7.0237959488445379E-3</c:v>
                </c:pt>
                <c:pt idx="76">
                  <c:v>6.5916218846564694E-3</c:v>
                </c:pt>
                <c:pt idx="77">
                  <c:v>6.1733063202378622E-3</c:v>
                </c:pt>
                <c:pt idx="78">
                  <c:v>5.7696372251932913E-3</c:v>
                </c:pt>
                <c:pt idx="79">
                  <c:v>5.38126434433651E-3</c:v>
                </c:pt>
                <c:pt idx="80">
                  <c:v>5.0087030598906694E-3</c:v>
                </c:pt>
                <c:pt idx="81">
                  <c:v>4.6523393329684906E-3</c:v>
                </c:pt>
                <c:pt idx="82">
                  <c:v>4.3124355928729763E-3</c:v>
                </c:pt>
                <c:pt idx="83">
                  <c:v>3.9891374385586618E-3</c:v>
                </c:pt>
                <c:pt idx="84">
                  <c:v>3.6824810148351496E-3</c:v>
                </c:pt>
                <c:pt idx="85">
                  <c:v>3.3924009264385542E-3</c:v>
                </c:pt>
                <c:pt idx="86">
                  <c:v>3.1187385557673386E-3</c:v>
                </c:pt>
                <c:pt idx="87">
                  <c:v>2.8612506546719786E-3</c:v>
                </c:pt>
                <c:pt idx="88">
                  <c:v>2.6196180869756578E-3</c:v>
                </c:pt>
                <c:pt idx="89">
                  <c:v>2.3934546061424246E-3</c:v>
                </c:pt>
                <c:pt idx="90">
                  <c:v>2.1823155614470878E-3</c:v>
                </c:pt>
                <c:pt idx="91">
                  <c:v>1.9857064358815837E-3</c:v>
                </c:pt>
                <c:pt idx="92">
                  <c:v>1.8030911296020025E-3</c:v>
                </c:pt>
                <c:pt idx="93">
                  <c:v>1.6338999137333909E-3</c:v>
                </c:pt>
                <c:pt idx="94">
                  <c:v>1.4775369905725237E-3</c:v>
                </c:pt>
                <c:pt idx="95">
                  <c:v>1.3333876074453656E-3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3B-493E-A297-CFAB5682E3B8}"/>
            </c:ext>
          </c:extLst>
        </c:ser>
        <c:ser>
          <c:idx val="1"/>
          <c:order val="1"/>
          <c:tx>
            <c:strRef>
              <c:f>'Test ES'!$E$41</c:f>
              <c:strCache>
                <c:ptCount val="1"/>
                <c:pt idx="0">
                  <c:v>Post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'Test ES'!$C$42:$C$153</c:f>
              <c:numCache>
                <c:formatCode>General</c:formatCode>
                <c:ptCount val="96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cat>
          <c:val>
            <c:numRef>
              <c:f>'Test ES'!$E$42:$E$153</c:f>
              <c:numCache>
                <c:formatCode>General</c:formatCode>
                <c:ptCount val="96"/>
                <c:pt idx="1">
                  <c:v>5.2608053918753691E-4</c:v>
                </c:pt>
                <c:pt idx="2">
                  <c:v>5.8403373424487895E-4</c:v>
                </c:pt>
                <c:pt idx="3">
                  <c:v>6.4732027613561367E-4</c:v>
                </c:pt>
                <c:pt idx="4">
                  <c:v>7.1630184489247296E-4</c:v>
                </c:pt>
                <c:pt idx="5">
                  <c:v>7.9134982385694003E-4</c:v>
                </c:pt>
                <c:pt idx="6">
                  <c:v>8.7284380054525486E-4</c:v>
                </c:pt>
                <c:pt idx="7">
                  <c:v>9.6116983933142142E-4</c:v>
                </c:pt>
                <c:pt idx="8">
                  <c:v>1.0567185197048439E-3</c:v>
                </c:pt>
                <c:pt idx="9">
                  <c:v>1.1598827360042362E-3</c:v>
                </c:pt>
                <c:pt idx="10">
                  <c:v>1.2710552569497584E-3</c:v>
                </c:pt>
                <c:pt idx="11">
                  <c:v>1.3906260459831032E-3</c:v>
                </c:pt>
                <c:pt idx="12">
                  <c:v>1.5189793463661319E-3</c:v>
                </c:pt>
                <c:pt idx="13">
                  <c:v>1.6564905381628236E-3</c:v>
                </c:pt>
                <c:pt idx="14">
                  <c:v>1.8035227776106912E-3</c:v>
                </c:pt>
                <c:pt idx="15">
                  <c:v>1.9604234329446513E-3</c:v>
                </c:pt>
                <c:pt idx="16">
                  <c:v>2.1275203344307855E-3</c:v>
                </c:pt>
                <c:pt idx="17">
                  <c:v>2.3051178601558235E-3</c:v>
                </c:pt>
                <c:pt idx="18">
                  <c:v>2.4934928829512468E-3</c:v>
                </c:pt>
                <c:pt idx="19">
                  <c:v>2.6928906076546053E-3</c:v>
                </c:pt>
                <c:pt idx="20">
                  <c:v>2.9035203316657237E-3</c:v>
                </c:pt>
                <c:pt idx="21">
                  <c:v>3.1255511653796573E-3</c:v>
                </c:pt>
                <c:pt idx="22">
                  <c:v>3.3591077525054465E-3</c:v>
                </c:pt>
                <c:pt idx="23">
                  <c:v>3.6042660334423497E-3</c:v>
                </c:pt>
                <c:pt idx="24">
                  <c:v>3.8610490977145197E-3</c:v>
                </c:pt>
                <c:pt idx="25">
                  <c:v>4.1294231738924127E-3</c:v>
                </c:pt>
                <c:pt idx="26">
                  <c:v>4.4092938073876922E-3</c:v>
                </c:pt>
                <c:pt idx="27">
                  <c:v>4.7005022779338535E-3</c:v>
                </c:pt>
                <c:pt idx="28">
                  <c:v>5.0028223093972566E-3</c:v>
                </c:pt>
                <c:pt idx="29">
                  <c:v>5.3159571247486694E-3</c:v>
                </c:pt>
                <c:pt idx="30">
                  <c:v>5.639536898516477E-3</c:v>
                </c:pt>
                <c:pt idx="31">
                  <c:v>5.9731166578007762E-3</c:v>
                </c:pt>
                <c:pt idx="32">
                  <c:v>6.3161746809235093E-3</c:v>
                </c:pt>
                <c:pt idx="33">
                  <c:v>6.6681114400054965E-3</c:v>
                </c:pt>
                <c:pt idx="34">
                  <c:v>7.0282491301902408E-3</c:v>
                </c:pt>
                <c:pt idx="35">
                  <c:v>7.3958318238832015E-3</c:v>
                </c:pt>
                <c:pt idx="36">
                  <c:v>7.7700262832636428E-3</c:v>
                </c:pt>
                <c:pt idx="37">
                  <c:v>8.1499234584875326E-3</c:v>
                </c:pt>
                <c:pt idx="38">
                  <c:v>8.5345406924819522E-3</c:v>
                </c:pt>
                <c:pt idx="39">
                  <c:v>8.9228246460954334E-3</c:v>
                </c:pt>
                <c:pt idx="40">
                  <c:v>9.3136549496891461E-3</c:v>
                </c:pt>
                <c:pt idx="41">
                  <c:v>9.7058485791186588E-3</c:v>
                </c:pt>
                <c:pt idx="42">
                  <c:v>1.0098164945564607E-2</c:v>
                </c:pt>
                <c:pt idx="43">
                  <c:v>1.0489311679932634E-2</c:v>
                </c:pt>
                <c:pt idx="44">
                  <c:v>1.0877951083677891E-2</c:v>
                </c:pt>
                <c:pt idx="45">
                  <c:v>1.1262707209043335E-2</c:v>
                </c:pt>
                <c:pt idx="46">
                  <c:v>1.1642173522965751E-2</c:v>
                </c:pt>
                <c:pt idx="47">
                  <c:v>1.2014921100433784E-2</c:v>
                </c:pt>
                <c:pt idx="48">
                  <c:v>1.2379507285013991E-2</c:v>
                </c:pt>
                <c:pt idx="49">
                  <c:v>1.2734484746727993E-2</c:v>
                </c:pt>
                <c:pt idx="50">
                  <c:v>1.3078410860596388E-2</c:v>
                </c:pt>
                <c:pt idx="51">
                  <c:v>1.3409857323086662E-2</c:v>
                </c:pt>
                <c:pt idx="52">
                  <c:v>1.3727419918527063E-2</c:v>
                </c:pt>
                <c:pt idx="53">
                  <c:v>1.4029728343379889E-2</c:v>
                </c:pt>
                <c:pt idx="54">
                  <c:v>1.4315455993194812E-2</c:v>
                </c:pt>
                <c:pt idx="55">
                  <c:v>1.4583329615160135E-2</c:v>
                </c:pt>
                <c:pt idx="56">
                  <c:v>1.4832138728493776E-2</c:v>
                </c:pt>
                <c:pt idx="57">
                  <c:v>1.5060744715504212E-2</c:v>
                </c:pt>
                <c:pt idx="58">
                  <c:v>1.5268089488022784E-2</c:v>
                </c:pt>
                <c:pt idx="59">
                  <c:v>1.5453203637060035E-2</c:v>
                </c:pt>
                <c:pt idx="60">
                  <c:v>1.5615213977947165E-2</c:v>
                </c:pt>
                <c:pt idx="61">
                  <c:v>1.5753350408843944E-2</c:v>
                </c:pt>
                <c:pt idx="62">
                  <c:v>1.5866952007263162E-2</c:v>
                </c:pt>
                <c:pt idx="63">
                  <c:v>1.5955472297093039E-2</c:v>
                </c:pt>
                <c:pt idx="64">
                  <c:v>1.6018483627391649E-2</c:v>
                </c:pt>
                <c:pt idx="65">
                  <c:v>1.6055680613861003E-2</c:v>
                </c:pt>
                <c:pt idx="66">
                  <c:v>1.6066882604249339E-2</c:v>
                </c:pt>
                <c:pt idx="67">
                  <c:v>1.6052035139831965E-2</c:v>
                </c:pt>
                <c:pt idx="68">
                  <c:v>1.6011210396426709E-2</c:v>
                </c:pt>
                <c:pt idx="69">
                  <c:v>1.5944606599946797E-2</c:v>
                </c:pt>
                <c:pt idx="70">
                  <c:v>1.585254642311312E-2</c:v>
                </c:pt>
                <c:pt idx="71">
                  <c:v>1.573547438147092E-2</c:v>
                </c:pt>
                <c:pt idx="72">
                  <c:v>1.5593953258114806E-2</c:v>
                </c:pt>
                <c:pt idx="73">
                  <c:v>1.5428659597358519E-2</c:v>
                </c:pt>
                <c:pt idx="74">
                  <c:v>1.5240378317836254E-2</c:v>
                </c:pt>
                <c:pt idx="75">
                  <c:v>1.5029996505046061E-2</c:v>
                </c:pt>
                <c:pt idx="76">
                  <c:v>1.4798496452010543E-2</c:v>
                </c:pt>
                <c:pt idx="77">
                  <c:v>1.4546948024418709E-2</c:v>
                </c:pt>
                <c:pt idx="78">
                  <c:v>1.4276500433225101E-2</c:v>
                </c:pt>
                <c:pt idx="79">
                  <c:v>1.3988373503136593E-2</c:v>
                </c:pt>
                <c:pt idx="80">
                  <c:v>1.3683848529651823E-2</c:v>
                </c:pt>
                <c:pt idx="81">
                  <c:v>1.3364258820291037E-2</c:v>
                </c:pt>
                <c:pt idx="82">
                  <c:v>1.3030980017345669E-2</c:v>
                </c:pt>
                <c:pt idx="83">
                  <c:v>1.2685420299886585E-2</c:v>
                </c:pt>
                <c:pt idx="84">
                  <c:v>1.2329010561919443E-2</c:v>
                </c:pt>
                <c:pt idx="85">
                  <c:v>1.1963194661505331E-2</c:v>
                </c:pt>
                <c:pt idx="86">
                  <c:v>1.158941983243366E-2</c:v>
                </c:pt>
                <c:pt idx="87">
                  <c:v>1.1209127345719232E-2</c:v>
                </c:pt>
                <c:pt idx="88">
                  <c:v>1.0823743502887079E-2</c:v>
                </c:pt>
                <c:pt idx="89">
                  <c:v>1.0434671036812808E-2</c:v>
                </c:pt>
                <c:pt idx="90">
                  <c:v>1.0043280988917795E-2</c:v>
                </c:pt>
                <c:pt idx="91">
                  <c:v>9.6509051239029864E-3</c:v>
                </c:pt>
                <c:pt idx="92">
                  <c:v>9.2588289350722386E-3</c:v>
                </c:pt>
                <c:pt idx="93">
                  <c:v>8.8682852847812264E-3</c:v>
                </c:pt>
                <c:pt idx="94">
                  <c:v>8.4804487157862981E-3</c:v>
                </c:pt>
                <c:pt idx="95">
                  <c:v>8.0964304603938341E-3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3B-493E-A297-CFAB5682E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9436624"/>
        <c:axId val="789457008"/>
      </c:lineChart>
      <c:catAx>
        <c:axId val="789436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9457008"/>
        <c:crosses val="autoZero"/>
        <c:auto val="0"/>
        <c:lblAlgn val="ctr"/>
        <c:lblOffset val="100"/>
        <c:noMultiLvlLbl val="0"/>
      </c:catAx>
      <c:valAx>
        <c:axId val="789457008"/>
        <c:scaling>
          <c:orientation val="minMax"/>
          <c:max val="4.0000000000000008E-2"/>
        </c:scaling>
        <c:delete val="1"/>
        <c:axPos val="l"/>
        <c:numFmt formatCode="General" sourceLinked="1"/>
        <c:majorTickMark val="out"/>
        <c:minorTickMark val="none"/>
        <c:tickLblPos val="nextTo"/>
        <c:crossAx val="78943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4.2633560906334172E-4"/>
          <c:y val="8.2277233703341897E-3"/>
          <c:w val="0.34866028775502411"/>
          <c:h val="0.289214475703117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0.24343</cdr:x>
      <cdr:y>0.40852</cdr:y>
    </cdr:from>
    <cdr:to>
      <cdr:x>0.89243</cdr:x>
      <cdr:y>0.70937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3B54F8C1-D433-4154-9335-05AB800FFF41}"/>
            </a:ext>
          </a:extLst>
        </cdr:cNvPr>
        <cdr:cNvSpPr/>
      </cdr:nvSpPr>
      <cdr:spPr>
        <a:xfrm xmlns:a="http://schemas.openxmlformats.org/drawingml/2006/main">
          <a:off x="462139" y="722629"/>
          <a:ext cx="1232090" cy="53218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th-TH" sz="1400" b="1" dirty="0">
              <a:solidFill>
                <a:srgbClr val="FF0000"/>
              </a:solidFill>
              <a:cs typeface="+mj-cs"/>
            </a:rPr>
            <a:t>ตัวอย่าง นำข้อมูลมาได้จาก </a:t>
          </a:r>
          <a:r>
            <a:rPr lang="en-US" sz="1400" b="1" dirty="0">
              <a:solidFill>
                <a:srgbClr val="FF0000"/>
              </a:solidFill>
              <a:cs typeface="+mj-cs"/>
            </a:rPr>
            <a:t>Excel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0F48A-7EF1-4DA6-810B-161ACD359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62854-7AA1-40AA-BBF2-783873757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28500-2A96-42DF-85B7-96F33BC9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C240C-5A90-4A53-940D-8DEB1A7C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588C9-63C7-49D9-82C1-7F13777E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2CBC-CE66-4797-92B8-3CA41810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F468A-6F53-455F-9923-7BB3F153A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611B1-782B-44C9-8E0C-66C3306C3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7D5F3-676D-4969-A3A3-2DDB02BE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979EB-EEF3-41E4-A08D-1C709289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1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CA510-2803-4CEB-85F8-406CB845B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450D3-581D-4B08-BFAE-EC41FCF88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FAF79-D91B-4D0D-AD21-3DF9FCF96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51090-9BC4-40A9-9313-18DD4F7FF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1384F-7CC2-4061-9964-3B7EAD61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9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E4697-DA69-40F6-AC7D-6F8C9F03B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4DC24-4576-4B59-80E6-2B5792BFF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3197-8D6F-4B47-80B2-74DB3005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0631B-9B19-46C0-83AD-8D9CAB3D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31F8F-E9FD-4E49-92FA-6F1436F4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8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0093-3567-4C51-8540-2A537DEE2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6BB07-C39E-4FD4-B5D1-537D9DAC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AABD7-7EFD-43A9-A146-AA65DD72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97366-103B-4540-B890-B055995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FBD46-F60F-4B1A-86B2-4D1ED0D3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6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593E-94A1-47F2-95E1-7C9F5900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79715-6DC0-4638-8827-C2C0E9A4E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70A71-2AAB-4781-ADB1-4640F0697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D81D8-5B52-46C9-B5EA-39008F464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1E4DC-E8E3-40F3-9D20-6659B6E0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62F33-E78E-4499-9A5D-EF7443B8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28AA0-B4F8-4DA3-A429-B67813E10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9D636-7367-47CB-9F13-1250C1FA2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EF324-7D05-4692-9955-606F965BF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2289A-9B42-4782-A87F-6EAEDCD67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FFE6F-5D63-452F-A161-EF580D61A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FD4349-E1BB-4CBA-9C1B-D6F94336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675DBB-7F04-44CD-A0A3-3FFC1719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956765-E536-45B2-9A37-D1E4C7E8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9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76352-FA0A-4241-9A7E-706D2476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EF3D4-3A22-45B0-84BF-95EA47BF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8A186-1A76-447E-97E9-E9C2475A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14056-284F-402B-9134-3338811B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860D9-72A0-423F-BA76-F22451D6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D261D3-821E-4FE5-98D6-B49A5B48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816F5-33B7-4668-BA56-1945D0DC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1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DB39D-F4ED-4567-BD21-DB37B418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B707A-4430-4C68-AEC7-A7EA9E801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F4E53-B7A5-4AD3-B883-8ABAFC98B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21A05-3B74-427C-A6E9-8A5397BA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38495-A57F-45AD-927B-4B78872E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72EA9-F801-4E14-BFA7-D15DF9A9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5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4B04-12EF-42AF-BD60-7574B4175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AFBEA2-ECEB-4961-A935-514B9239F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E536E-84EB-4C3D-B3C6-7132FA251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8EC82-1F39-4713-8018-901056BC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3CBA3-3A9B-4A7B-9501-C15CDF17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787FF-7610-4C7E-AE9F-4DF5BEE1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5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E7DC9-E1A3-4CBA-9D6D-AE4409C7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9EF7-EBCF-43BC-B108-461A0942C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73F68-680D-4EDF-A9AF-182D184A6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A9A36-DE20-42EE-8089-6E1B4815A952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D5A54-1CF7-4237-A884-1F1C85959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A851A-1C6F-451F-B1C3-40130EC6B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0D44-3C51-4374-864D-81F323C6A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0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D232-6FD4-4477-8FD2-C01601544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39A94-30CE-4BE4-892E-2E3EE4E878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A7EBB5-5869-4A86-A80D-1D574AD7384E}"/>
              </a:ext>
            </a:extLst>
          </p:cNvPr>
          <p:cNvSpPr/>
          <p:nvPr/>
        </p:nvSpPr>
        <p:spPr>
          <a:xfrm>
            <a:off x="161158" y="171609"/>
            <a:ext cx="11869684" cy="6514782"/>
          </a:xfrm>
          <a:prstGeom prst="roundRect">
            <a:avLst>
              <a:gd name="adj" fmla="val 27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D46CBDD-74AE-491A-94DB-E898E528D6BD}"/>
              </a:ext>
            </a:extLst>
          </p:cNvPr>
          <p:cNvSpPr/>
          <p:nvPr/>
        </p:nvSpPr>
        <p:spPr>
          <a:xfrm>
            <a:off x="2462042" y="800048"/>
            <a:ext cx="3755896" cy="2554521"/>
          </a:xfrm>
          <a:prstGeom prst="roundRect">
            <a:avLst>
              <a:gd name="adj" fmla="val 7116"/>
            </a:avLst>
          </a:prstGeom>
          <a:solidFill>
            <a:schemeClr val="bg1"/>
          </a:solidFill>
          <a:ln w="57150">
            <a:solidFill>
              <a:srgbClr val="ECE9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2609BE6-4CBA-48C9-AC94-C49E2EB04E15}"/>
              </a:ext>
            </a:extLst>
          </p:cNvPr>
          <p:cNvSpPr/>
          <p:nvPr/>
        </p:nvSpPr>
        <p:spPr>
          <a:xfrm>
            <a:off x="289576" y="787177"/>
            <a:ext cx="2075688" cy="2574872"/>
          </a:xfrm>
          <a:prstGeom prst="roundRect">
            <a:avLst>
              <a:gd name="adj" fmla="val 6715"/>
            </a:avLst>
          </a:prstGeom>
          <a:solidFill>
            <a:srgbClr val="ECE9F3"/>
          </a:solidFill>
          <a:ln>
            <a:solidFill>
              <a:srgbClr val="ECE9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FAB284-91F6-4C8D-B8F8-E8F840AFFF1E}"/>
              </a:ext>
            </a:extLst>
          </p:cNvPr>
          <p:cNvSpPr/>
          <p:nvPr/>
        </p:nvSpPr>
        <p:spPr>
          <a:xfrm>
            <a:off x="6313224" y="807730"/>
            <a:ext cx="5570555" cy="2552137"/>
          </a:xfrm>
          <a:prstGeom prst="roundRect">
            <a:avLst>
              <a:gd name="adj" fmla="val 7116"/>
            </a:avLst>
          </a:prstGeom>
          <a:solidFill>
            <a:schemeClr val="bg1"/>
          </a:solidFill>
          <a:ln w="57150">
            <a:solidFill>
              <a:srgbClr val="D7E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AC0C421-FF91-4621-9D1A-F9EA4BD9A0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0136873"/>
              </p:ext>
            </p:extLst>
          </p:nvPr>
        </p:nvGraphicFramePr>
        <p:xfrm>
          <a:off x="358752" y="870148"/>
          <a:ext cx="1898440" cy="176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836F5E-1F9C-476D-B2A5-843EFF29285D}"/>
              </a:ext>
            </a:extLst>
          </p:cNvPr>
          <p:cNvSpPr/>
          <p:nvPr/>
        </p:nvSpPr>
        <p:spPr>
          <a:xfrm>
            <a:off x="230266" y="4737208"/>
            <a:ext cx="3300997" cy="1905922"/>
          </a:xfrm>
          <a:prstGeom prst="roundRect">
            <a:avLst>
              <a:gd name="adj" fmla="val 8740"/>
            </a:avLst>
          </a:prstGeom>
          <a:solidFill>
            <a:srgbClr val="D7E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9A248D9-090A-4E2B-83C3-40E1D14B767E}"/>
              </a:ext>
            </a:extLst>
          </p:cNvPr>
          <p:cNvSpPr/>
          <p:nvPr/>
        </p:nvSpPr>
        <p:spPr>
          <a:xfrm>
            <a:off x="3593073" y="4773097"/>
            <a:ext cx="3036923" cy="1870033"/>
          </a:xfrm>
          <a:prstGeom prst="roundRect">
            <a:avLst>
              <a:gd name="adj" fmla="val 8740"/>
            </a:avLst>
          </a:prstGeom>
          <a:solidFill>
            <a:srgbClr val="D7E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356724-0291-4780-9E13-FCB28E441FE8}"/>
              </a:ext>
            </a:extLst>
          </p:cNvPr>
          <p:cNvSpPr/>
          <p:nvPr/>
        </p:nvSpPr>
        <p:spPr>
          <a:xfrm>
            <a:off x="6685325" y="4770930"/>
            <a:ext cx="5300545" cy="1838479"/>
          </a:xfrm>
          <a:prstGeom prst="roundRect">
            <a:avLst>
              <a:gd name="adj" fmla="val 8740"/>
            </a:avLst>
          </a:prstGeom>
          <a:solidFill>
            <a:srgbClr val="D7E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AE1422-B9D3-42DA-A914-895E709282E5}"/>
              </a:ext>
            </a:extLst>
          </p:cNvPr>
          <p:cNvSpPr txBox="1"/>
          <p:nvPr/>
        </p:nvSpPr>
        <p:spPr>
          <a:xfrm>
            <a:off x="2661747" y="870149"/>
            <a:ext cx="2778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ค่า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Effect Size =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..........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Kanit" panose="00000500000000000000" pitchFamily="2" charset="-34"/>
              <a:ea typeface="+mn-ea"/>
              <a:cs typeface="Kanit" panose="00000500000000000000" pitchFamily="2" charset="-34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D184ED78-D371-4B8D-B381-8E1BB0AB9C68}"/>
              </a:ext>
            </a:extLst>
          </p:cNvPr>
          <p:cNvSpPr/>
          <p:nvPr/>
        </p:nvSpPr>
        <p:spPr>
          <a:xfrm>
            <a:off x="206130" y="4765719"/>
            <a:ext cx="3418189" cy="1658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ปรับห้องเรียนอย่างไร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 </a:t>
            </a: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? (หลังจาก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Pre</a:t>
            </a: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)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DCBD6E7E-A81E-4C51-876E-BBDB45D61EAD}"/>
              </a:ext>
            </a:extLst>
          </p:cNvPr>
          <p:cNvSpPr/>
          <p:nvPr/>
        </p:nvSpPr>
        <p:spPr>
          <a:xfrm>
            <a:off x="3567085" y="4772265"/>
            <a:ext cx="3127088" cy="1368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ผลเป็นอย่างไร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 </a:t>
            </a: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? (ทำไมถึงเป็นเช่นนั้น)</a:t>
            </a:r>
          </a:p>
        </p:txBody>
      </p:sp>
      <p:sp>
        <p:nvSpPr>
          <p:cNvPr id="15" name="Rectangle 100">
            <a:extLst>
              <a:ext uri="{FF2B5EF4-FFF2-40B4-BE49-F238E27FC236}">
                <a16:creationId xmlns:a16="http://schemas.microsoft.com/office/drawing/2014/main" id="{89262062-E0E7-42E0-9224-9A94C603AA99}"/>
              </a:ext>
            </a:extLst>
          </p:cNvPr>
          <p:cNvSpPr/>
          <p:nvPr/>
        </p:nvSpPr>
        <p:spPr>
          <a:xfrm>
            <a:off x="6720161" y="4772265"/>
            <a:ext cx="5310681" cy="1722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ถ้าจะปรับให้ดีขึ้น จะปรับอย่างไร ?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 </a:t>
            </a: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(หลังจาก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Post-Test</a:t>
            </a: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842356-B207-4BB7-BA71-3792DE78CD0B}"/>
              </a:ext>
            </a:extLst>
          </p:cNvPr>
          <p:cNvSpPr txBox="1"/>
          <p:nvPr/>
        </p:nvSpPr>
        <p:spPr>
          <a:xfrm>
            <a:off x="262471" y="179469"/>
            <a:ext cx="1032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การวิเคราะห์ผล</a:t>
            </a:r>
            <a:r>
              <a:rPr kumimoji="0" lang="th-TH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การ</a:t>
            </a:r>
            <a:r>
              <a:rPr lang="th-TH" dirty="0">
                <a:solidFill>
                  <a:prstClr val="black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ใช้แบบประเมินความพร้อมในการเรียนรู้และฝึกทักษะการใช้ภาษาไทย</a:t>
            </a: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anose="00000500000000000000" pitchFamily="2" charset="-34"/>
              <a:ea typeface="+mn-ea"/>
              <a:cs typeface="Kanit" panose="00000500000000000000" pitchFamily="2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ครู...................................................................ระดับชั้น........................โรงเรียน.......................................................................................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anose="00000500000000000000" pitchFamily="2" charset="-34"/>
              <a:ea typeface="+mn-ea"/>
              <a:cs typeface="Kanit" panose="00000500000000000000" pitchFamily="2" charset="-34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46C12A9-EB5B-4313-AE10-FB691A0406E2}"/>
              </a:ext>
            </a:extLst>
          </p:cNvPr>
          <p:cNvSpPr/>
          <p:nvPr/>
        </p:nvSpPr>
        <p:spPr>
          <a:xfrm>
            <a:off x="263531" y="3425995"/>
            <a:ext cx="6421847" cy="1284008"/>
          </a:xfrm>
          <a:prstGeom prst="roundRect">
            <a:avLst>
              <a:gd name="adj" fmla="val 10625"/>
            </a:avLst>
          </a:prstGeom>
          <a:solidFill>
            <a:srgbClr val="FFD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E470ACF2-F79A-4F6C-9BB6-ED32F2D80709}"/>
              </a:ext>
            </a:extLst>
          </p:cNvPr>
          <p:cNvSpPr/>
          <p:nvPr/>
        </p:nvSpPr>
        <p:spPr>
          <a:xfrm>
            <a:off x="273497" y="3431293"/>
            <a:ext cx="6401913" cy="1060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สถานการณ์ในห้องเรียน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h-TH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anose="00000500000000000000" pitchFamily="2" charset="-34"/>
              <a:ea typeface="Tahoma" panose="020B0604030504040204" pitchFamily="34" charset="0"/>
              <a:cs typeface="Kanit" panose="00000500000000000000" pitchFamily="2" charset="-34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59462B3-C164-4708-9D75-AB76675A3E02}"/>
              </a:ext>
            </a:extLst>
          </p:cNvPr>
          <p:cNvSpPr/>
          <p:nvPr/>
        </p:nvSpPr>
        <p:spPr>
          <a:xfrm>
            <a:off x="6752795" y="3425995"/>
            <a:ext cx="5240944" cy="1284008"/>
          </a:xfrm>
          <a:prstGeom prst="roundRect">
            <a:avLst>
              <a:gd name="adj" fmla="val 1062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C77928D3-B042-450A-8AE1-F472C9C56CF6}"/>
              </a:ext>
            </a:extLst>
          </p:cNvPr>
          <p:cNvSpPr/>
          <p:nvPr/>
        </p:nvSpPr>
        <p:spPr>
          <a:xfrm>
            <a:off x="6787751" y="3456230"/>
            <a:ext cx="5161147" cy="1138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การเรียนรู้ของครู จากการวัดและใช้เครื่องมือ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Tahoma" panose="020B0604030504040204" pitchFamily="34" charset="0"/>
                <a:cs typeface="Kanit" panose="00000500000000000000" pitchFamily="2" charset="-34"/>
              </a:rPr>
              <a:t>ES</a:t>
            </a:r>
            <a:endParaRPr kumimoji="0" lang="th-TH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nit" panose="00000500000000000000" pitchFamily="2" charset="-34"/>
              <a:ea typeface="Tahoma" panose="020B0604030504040204" pitchFamily="34" charset="0"/>
              <a:cs typeface="Kanit" panose="00000500000000000000" pitchFamily="2" charset="-34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70A90EA-6D55-499F-8B8F-E99EC30C1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56147"/>
              </p:ext>
            </p:extLst>
          </p:nvPr>
        </p:nvGraphicFramePr>
        <p:xfrm>
          <a:off x="408074" y="2644236"/>
          <a:ext cx="1838691" cy="69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411">
                  <a:extLst>
                    <a:ext uri="{9D8B030D-6E8A-4147-A177-3AD203B41FA5}">
                      <a16:colId xmlns:a16="http://schemas.microsoft.com/office/drawing/2014/main" val="388944413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0111106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047672424"/>
                    </a:ext>
                  </a:extLst>
                </a:gridCol>
              </a:tblGrid>
              <a:tr h="163363"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ข้อมูล</a:t>
                      </a:r>
                      <a:endParaRPr lang="en-US" sz="700" b="1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>
                    <a:solidFill>
                      <a:srgbClr val="D7E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Pre-Test</a:t>
                      </a:r>
                    </a:p>
                  </a:txBody>
                  <a:tcPr marL="67081" marR="67081" marT="33540" marB="33540" anchor="ctr">
                    <a:solidFill>
                      <a:srgbClr val="D7E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Post-Test</a:t>
                      </a:r>
                    </a:p>
                  </a:txBody>
                  <a:tcPr marL="67081" marR="67081" marT="33540" marB="33540" anchor="ctr">
                    <a:solidFill>
                      <a:srgbClr val="D7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146188"/>
                  </a:ext>
                </a:extLst>
              </a:tr>
              <a:tr h="163363">
                <a:tc>
                  <a:txBody>
                    <a:bodyPr/>
                    <a:lstStyle/>
                    <a:p>
                      <a:r>
                        <a:rPr lang="th-TH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วัน</a:t>
                      </a:r>
                      <a:r>
                        <a:rPr lang="en-US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/</a:t>
                      </a:r>
                      <a:r>
                        <a:rPr lang="th-TH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เดือน</a:t>
                      </a:r>
                      <a:r>
                        <a:rPr lang="en-US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/</a:t>
                      </a:r>
                      <a:r>
                        <a:rPr lang="th-TH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ปี</a:t>
                      </a:r>
                      <a:endParaRPr lang="en-US" sz="700" b="1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>
                    <a:solidFill>
                      <a:srgbClr val="D7E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 anchor="ctr"/>
                </a:tc>
                <a:extLst>
                  <a:ext uri="{0D108BD9-81ED-4DB2-BD59-A6C34878D82A}">
                    <a16:rowId xmlns:a16="http://schemas.microsoft.com/office/drawing/2014/main" val="3190358152"/>
                  </a:ext>
                </a:extLst>
              </a:tr>
              <a:tr h="163363">
                <a:tc>
                  <a:txBody>
                    <a:bodyPr/>
                    <a:lstStyle/>
                    <a:p>
                      <a:r>
                        <a:rPr lang="th-TH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คะแนนเฉลี่ย</a:t>
                      </a:r>
                      <a:endParaRPr lang="en-US" sz="700" b="1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>
                    <a:solidFill>
                      <a:srgbClr val="D7E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u="sng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u="sng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 anchor="ctr"/>
                </a:tc>
                <a:extLst>
                  <a:ext uri="{0D108BD9-81ED-4DB2-BD59-A6C34878D82A}">
                    <a16:rowId xmlns:a16="http://schemas.microsoft.com/office/drawing/2014/main" val="550884752"/>
                  </a:ext>
                </a:extLst>
              </a:tr>
              <a:tr h="163363">
                <a:tc>
                  <a:txBody>
                    <a:bodyPr/>
                    <a:lstStyle/>
                    <a:p>
                      <a:r>
                        <a:rPr lang="th-TH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ค่า </a:t>
                      </a:r>
                      <a:r>
                        <a:rPr lang="en-US" sz="700" b="1" dirty="0">
                          <a:latin typeface="Kanit" panose="00000500000000000000" pitchFamily="2" charset="-34"/>
                          <a:cs typeface="Kanit" panose="00000500000000000000" pitchFamily="2" charset="-34"/>
                        </a:rPr>
                        <a:t>S.D.</a:t>
                      </a:r>
                    </a:p>
                  </a:txBody>
                  <a:tcPr marL="67081" marR="67081" marT="33540" marB="33540">
                    <a:solidFill>
                      <a:srgbClr val="D7E7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u="sng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u="sng" dirty="0">
                        <a:latin typeface="Kanit" panose="00000500000000000000" pitchFamily="2" charset="-34"/>
                        <a:cs typeface="Kanit" panose="00000500000000000000" pitchFamily="2" charset="-34"/>
                      </a:endParaRPr>
                    </a:p>
                  </a:txBody>
                  <a:tcPr marL="67081" marR="67081" marT="33540" marB="33540" anchor="ctr"/>
                </a:tc>
                <a:extLst>
                  <a:ext uri="{0D108BD9-81ED-4DB2-BD59-A6C34878D82A}">
                    <a16:rowId xmlns:a16="http://schemas.microsoft.com/office/drawing/2014/main" val="4161711296"/>
                  </a:ext>
                </a:extLst>
              </a:tr>
            </a:tbl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B77C4A4F-4F0A-4D73-8EFD-891CE4C816EA}"/>
              </a:ext>
            </a:extLst>
          </p:cNvPr>
          <p:cNvGraphicFramePr/>
          <p:nvPr>
            <p:extLst/>
          </p:nvPr>
        </p:nvGraphicFramePr>
        <p:xfrm>
          <a:off x="6273948" y="1177926"/>
          <a:ext cx="2149040" cy="223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DA22EE58-7C8E-4C80-A152-28C768369D1B}"/>
              </a:ext>
            </a:extLst>
          </p:cNvPr>
          <p:cNvGraphicFramePr/>
          <p:nvPr>
            <p:extLst/>
          </p:nvPr>
        </p:nvGraphicFramePr>
        <p:xfrm>
          <a:off x="8433024" y="1177926"/>
          <a:ext cx="2149040" cy="2230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30FC626B-DAF6-4017-836F-E4BEAB062082}"/>
              </a:ext>
            </a:extLst>
          </p:cNvPr>
          <p:cNvGraphicFramePr/>
          <p:nvPr>
            <p:extLst/>
          </p:nvPr>
        </p:nvGraphicFramePr>
        <p:xfrm>
          <a:off x="10612198" y="800048"/>
          <a:ext cx="1245836" cy="123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13A1406F-46A8-43C7-BDFD-7C2F9DF8331C}"/>
              </a:ext>
            </a:extLst>
          </p:cNvPr>
          <p:cNvGraphicFramePr/>
          <p:nvPr>
            <p:extLst/>
          </p:nvPr>
        </p:nvGraphicFramePr>
        <p:xfrm>
          <a:off x="10611794" y="2018734"/>
          <a:ext cx="1245836" cy="134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82AB4635-D49F-43E0-9EEE-33A9FB3A3FFB}"/>
              </a:ext>
            </a:extLst>
          </p:cNvPr>
          <p:cNvSpPr txBox="1"/>
          <p:nvPr/>
        </p:nvSpPr>
        <p:spPr>
          <a:xfrm>
            <a:off x="7153690" y="912786"/>
            <a:ext cx="2778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คะแนนเฉลี่ยในแต่ละด้าน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Kanit" panose="00000500000000000000" pitchFamily="2" charset="-34"/>
              <a:ea typeface="+mn-ea"/>
              <a:cs typeface="Kanit" panose="00000500000000000000" pitchFamily="2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4C9063-6A6E-44B0-A5AF-65A4F74D2E46}"/>
              </a:ext>
            </a:extLst>
          </p:cNvPr>
          <p:cNvSpPr/>
          <p:nvPr/>
        </p:nvSpPr>
        <p:spPr>
          <a:xfrm>
            <a:off x="393682" y="2393702"/>
            <a:ext cx="18635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Calibri" panose="020F0502020204030204" pitchFamily="34" charset="0"/>
                <a:cs typeface="Kanit" panose="00000500000000000000" pitchFamily="2" charset="-34"/>
              </a:rPr>
              <a:t>*</a:t>
            </a:r>
            <a:r>
              <a:rPr kumimoji="0" lang="th-TH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Calibri" panose="020F0502020204030204" pitchFamily="34" charset="0"/>
                <a:cs typeface="Kanit" panose="00000500000000000000" pitchFamily="2" charset="-34"/>
              </a:rPr>
              <a:t>คะแนนเต็ม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Calibri" panose="020F0502020204030204" pitchFamily="34" charset="0"/>
                <a:cs typeface="Kanit" panose="00000500000000000000" pitchFamily="2" charset="-34"/>
              </a:rPr>
              <a:t>=</a:t>
            </a:r>
            <a:r>
              <a:rPr kumimoji="0" lang="th-TH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Calibri" panose="020F0502020204030204" pitchFamily="34" charset="0"/>
                <a:cs typeface="Kanit" panose="00000500000000000000" pitchFamily="2" charset="-34"/>
              </a:rPr>
              <a:t>.........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" panose="00000500000000000000" pitchFamily="2" charset="-34"/>
                <a:ea typeface="Calibri" panose="020F0502020204030204" pitchFamily="34" charset="0"/>
                <a:cs typeface="Kanit" panose="00000500000000000000" pitchFamily="2" charset="-34"/>
              </a:rPr>
              <a:t> 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135AE5A-8B7C-4AB2-8D32-4CD77F252FAA}"/>
              </a:ext>
            </a:extLst>
          </p:cNvPr>
          <p:cNvGrpSpPr/>
          <p:nvPr/>
        </p:nvGrpSpPr>
        <p:grpSpPr>
          <a:xfrm>
            <a:off x="2851689" y="1328680"/>
            <a:ext cx="2729220" cy="1714007"/>
            <a:chOff x="0" y="0"/>
            <a:chExt cx="2900966" cy="193041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E10CC90-9602-406D-8C4C-19062873C741}"/>
                </a:ext>
              </a:extLst>
            </p:cNvPr>
            <p:cNvGrpSpPr/>
            <p:nvPr/>
          </p:nvGrpSpPr>
          <p:grpSpPr>
            <a:xfrm>
              <a:off x="0" y="0"/>
              <a:ext cx="2900966" cy="1930415"/>
              <a:chOff x="0" y="0"/>
              <a:chExt cx="5144366" cy="3444158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208EB79-86D0-4ED3-B880-D6ADD20D3A29}"/>
                  </a:ext>
                </a:extLst>
              </p:cNvPr>
              <p:cNvSpPr/>
              <p:nvPr/>
            </p:nvSpPr>
            <p:spPr>
              <a:xfrm>
                <a:off x="74191" y="145906"/>
                <a:ext cx="5070175" cy="31318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94294F6E-0E5E-4F67-95B8-E2EA0C9B37DF}"/>
                  </a:ext>
                </a:extLst>
              </p:cNvPr>
              <p:cNvGrpSpPr/>
              <p:nvPr/>
            </p:nvGrpSpPr>
            <p:grpSpPr>
              <a:xfrm>
                <a:off x="0" y="0"/>
                <a:ext cx="5143605" cy="3444158"/>
                <a:chOff x="0" y="0"/>
                <a:chExt cx="5143605" cy="3444158"/>
              </a:xfrm>
            </p:grpSpPr>
            <p:graphicFrame>
              <p:nvGraphicFramePr>
                <p:cNvPr id="33" name="Chart 32">
                  <a:extLst>
                    <a:ext uri="{FF2B5EF4-FFF2-40B4-BE49-F238E27FC236}">
                      <a16:creationId xmlns:a16="http://schemas.microsoft.com/office/drawing/2014/main" id="{6570EF0E-A395-45EC-9B5D-BB7E9634BA39}"/>
                    </a:ext>
                  </a:extLst>
                </p:cNvPr>
                <p:cNvGraphicFramePr/>
                <p:nvPr/>
              </p:nvGraphicFramePr>
              <p:xfrm>
                <a:off x="0" y="331386"/>
                <a:ext cx="4866701" cy="3112772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7"/>
                </a:graphicData>
              </a:graphic>
            </p:graphicFrame>
            <p:graphicFrame>
              <p:nvGraphicFramePr>
                <p:cNvPr id="34" name="Chart 33">
                  <a:extLst>
                    <a:ext uri="{FF2B5EF4-FFF2-40B4-BE49-F238E27FC236}">
                      <a16:creationId xmlns:a16="http://schemas.microsoft.com/office/drawing/2014/main" id="{E0F23072-1FB5-4868-959A-51CA54034042}"/>
                    </a:ext>
                  </a:extLst>
                </p:cNvPr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268710" y="0"/>
                <a:ext cx="4874895" cy="292417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</p:grp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C0244D9-4754-4605-8998-E59DBFA54C70}"/>
                </a:ext>
              </a:extLst>
            </p:cNvPr>
            <p:cNvCxnSpPr/>
            <p:nvPr/>
          </p:nvCxnSpPr>
          <p:spPr>
            <a:xfrm>
              <a:off x="170400" y="1692829"/>
              <a:ext cx="256149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814F93F-7BEC-4C27-9C81-4EA894CD9D7B}"/>
              </a:ext>
            </a:extLst>
          </p:cNvPr>
          <p:cNvCxnSpPr>
            <a:cxnSpLocks/>
            <a:stCxn id="36" idx="2"/>
          </p:cNvCxnSpPr>
          <p:nvPr/>
        </p:nvCxnSpPr>
        <p:spPr>
          <a:xfrm>
            <a:off x="4142449" y="1694590"/>
            <a:ext cx="0" cy="1245429"/>
          </a:xfrm>
          <a:prstGeom prst="line">
            <a:avLst/>
          </a:prstGeom>
          <a:ln w="19050">
            <a:solidFill>
              <a:srgbClr val="F924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4D9CF9B-408B-43F6-8EEE-587345B34B8C}"/>
              </a:ext>
            </a:extLst>
          </p:cNvPr>
          <p:cNvSpPr txBox="1"/>
          <p:nvPr/>
        </p:nvSpPr>
        <p:spPr>
          <a:xfrm>
            <a:off x="3996626" y="1386813"/>
            <a:ext cx="291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F0227E4-6923-4EC7-A295-CA035CD60760}"/>
              </a:ext>
            </a:extLst>
          </p:cNvPr>
          <p:cNvCxnSpPr>
            <a:cxnSpLocks/>
          </p:cNvCxnSpPr>
          <p:nvPr/>
        </p:nvCxnSpPr>
        <p:spPr>
          <a:xfrm>
            <a:off x="4142448" y="2151345"/>
            <a:ext cx="486427" cy="0"/>
          </a:xfrm>
          <a:prstGeom prst="straightConnector1">
            <a:avLst/>
          </a:prstGeom>
          <a:ln>
            <a:solidFill>
              <a:srgbClr val="F9244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4DB5A7D-B6E8-4E8F-9872-D500B3334195}"/>
              </a:ext>
            </a:extLst>
          </p:cNvPr>
          <p:cNvSpPr txBox="1"/>
          <p:nvPr/>
        </p:nvSpPr>
        <p:spPr>
          <a:xfrm>
            <a:off x="4490152" y="1377436"/>
            <a:ext cx="291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Kanit" panose="00000500000000000000" pitchFamily="2" charset="-34"/>
                <a:ea typeface="+mn-ea"/>
                <a:cs typeface="Kanit" panose="00000500000000000000" pitchFamily="2" charset="-34"/>
              </a:rPr>
              <a:t>B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002BD3E-F5DD-4E43-9AEC-95257F58EB73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4628875" y="1685213"/>
            <a:ext cx="7100" cy="1245375"/>
          </a:xfrm>
          <a:prstGeom prst="line">
            <a:avLst/>
          </a:prstGeom>
          <a:ln w="19050">
            <a:solidFill>
              <a:srgbClr val="F9244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0B9F763D-87E8-49AA-970B-0E79DC760C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390" y="239010"/>
            <a:ext cx="1840389" cy="457239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7816DA8E-D993-45F1-A812-D397486C14A5}"/>
              </a:ext>
            </a:extLst>
          </p:cNvPr>
          <p:cNvSpPr/>
          <p:nvPr/>
        </p:nvSpPr>
        <p:spPr>
          <a:xfrm>
            <a:off x="3755535" y="1777288"/>
            <a:ext cx="1192674" cy="934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000" b="1" dirty="0">
                <a:solidFill>
                  <a:srgbClr val="FF0000"/>
                </a:solidFill>
              </a:rPr>
              <a:t>ตัวอย่าง นำข้อมูลมาได้จาก </a:t>
            </a:r>
            <a:r>
              <a:rPr lang="en-US" sz="2000" b="1" dirty="0">
                <a:solidFill>
                  <a:srgbClr val="FF0000"/>
                </a:solidFill>
              </a:rPr>
              <a:t>Excel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C701DC-B22F-4BF4-AB4B-A9E37978ADE8}"/>
              </a:ext>
            </a:extLst>
          </p:cNvPr>
          <p:cNvSpPr/>
          <p:nvPr/>
        </p:nvSpPr>
        <p:spPr>
          <a:xfrm>
            <a:off x="8240158" y="1800762"/>
            <a:ext cx="1803231" cy="934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000" b="1" dirty="0">
                <a:solidFill>
                  <a:srgbClr val="FF0000"/>
                </a:solidFill>
              </a:rPr>
              <a:t>ตัวอย่าง นำข้อมูลมาได้จาก </a:t>
            </a:r>
            <a:r>
              <a:rPr lang="en-US" sz="2000" b="1" dirty="0">
                <a:solidFill>
                  <a:srgbClr val="FF0000"/>
                </a:solidFill>
              </a:rPr>
              <a:t>Excel</a:t>
            </a:r>
          </a:p>
        </p:txBody>
      </p:sp>
    </p:spTree>
    <p:extLst>
      <p:ext uri="{BB962C8B-B14F-4D97-AF65-F5344CB8AC3E}">
        <p14:creationId xmlns:p14="http://schemas.microsoft.com/office/powerpoint/2010/main" val="87238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Kanit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Udomporn(Ammi)</dc:creator>
  <cp:lastModifiedBy>Udomporn(Ammi)</cp:lastModifiedBy>
  <cp:revision>2</cp:revision>
  <dcterms:created xsi:type="dcterms:W3CDTF">2023-11-02T00:38:35Z</dcterms:created>
  <dcterms:modified xsi:type="dcterms:W3CDTF">2023-11-02T00:40:40Z</dcterms:modified>
</cp:coreProperties>
</file>